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8" r:id="rId4"/>
    <p:sldId id="277" r:id="rId5"/>
    <p:sldId id="264" r:id="rId6"/>
    <p:sldId id="265" r:id="rId7"/>
    <p:sldId id="279" r:id="rId8"/>
    <p:sldId id="293" r:id="rId9"/>
    <p:sldId id="294" r:id="rId10"/>
    <p:sldId id="267" r:id="rId11"/>
    <p:sldId id="284" r:id="rId12"/>
    <p:sldId id="285" r:id="rId13"/>
    <p:sldId id="292" r:id="rId14"/>
    <p:sldId id="289" r:id="rId15"/>
    <p:sldId id="283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15" autoAdjust="0"/>
  </p:normalViewPr>
  <p:slideViewPr>
    <p:cSldViewPr>
      <p:cViewPr varScale="1">
        <p:scale>
          <a:sx n="95" d="100"/>
          <a:sy n="95" d="100"/>
        </p:scale>
        <p:origin x="20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FF904-9B69-4275-B084-13A0D41393E7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FAF0F-7C10-4F9B-A196-462BCEC4C9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01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FAF0F-7C10-4F9B-A196-462BCEC4C90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52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FAF0F-7C10-4F9B-A196-462BCEC4C90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50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FAF0F-7C10-4F9B-A196-462BCEC4C90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142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FAF0F-7C10-4F9B-A196-462BCEC4C90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929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FAF0F-7C10-4F9B-A196-462BCEC4C90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829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FAF0F-7C10-4F9B-A196-462BCEC4C90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27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ср 24.05.23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\Desktop\free-ppt-Blue-World-Powerpoint-Templ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528" y="2060575"/>
            <a:ext cx="8820473" cy="165576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будет с учебниками – будут ли единые обязательные учебники под ФООП</a:t>
            </a:r>
            <a:r>
              <a:rPr lang="ru-RU" sz="3200" b="1" i="1" dirty="0" smtClean="0">
                <a:solidFill>
                  <a:schemeClr val="tx2"/>
                </a:solidFill>
              </a:rPr>
              <a:t/>
            </a:r>
            <a:br>
              <a:rPr lang="ru-RU" sz="3200" b="1" i="1" dirty="0" smtClean="0">
                <a:solidFill>
                  <a:schemeClr val="tx2"/>
                </a:solidFill>
              </a:rPr>
            </a:br>
            <a:endParaRPr lang="ru-RU" sz="32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87416" y="5535525"/>
            <a:ext cx="4536503" cy="64807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ПРОСВЕЩЕНИЕ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96361" y="5013176"/>
            <a:ext cx="13677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Олекминск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2023г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501394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61994"/>
            <a:ext cx="917331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91264" cy="792088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Основное общее образование </a:t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учебники приобретать в первую очередь для уровня ООО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836713"/>
            <a:ext cx="9173310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учебный курс вероятность и статистика (7 класс)</a:t>
            </a:r>
          </a:p>
          <a:p>
            <a:pPr algn="just"/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предмет «основы духовно – нравственной культуры народов России(5 класс)</a:t>
            </a:r>
          </a:p>
          <a:p>
            <a:pPr algn="just"/>
            <a:endParaRPr lang="ru-RU" sz="2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Учебный предмет «Основы духовно – нравственной культуры народов России»: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для 5 класса включение ФПУ ожидается летом 2023 года;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для 6 класса учебник есть в приложении №2 ФПУ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новом ФПУ нет учебников «Основы духовно-нравственной культуры народов России», хотя этот предмет утвержден к изучению изменением к приказу от 18. 07 2022 № 568 О поэтапном введении учебного предмета с 5 по 9 класс. Где брать учебники?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 «Издательство «Просвещение» в настоящий момент ведёт активную работу по созданию учебника «Основы духовно-нравственной культуры народов России» и планирует к подаче в 2023 г. на государственную экспертизу в соответствии с утвержденным порядком формирования ФПУ.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получения положительных экспертных заключений и включения в ФПУ учебники будут доступны к заказу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Проверьте учебники на официальном портале Министерства просвещения РФ  «Федеральный перечень учебников»</a:t>
            </a: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ПЕРЕЧЕНЬ </a:t>
            </a:r>
            <a:r>
              <a:rPr lang="ru-RU" sz="1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УЧЕБНИКОВ                    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8368"/>
              </p:ext>
            </p:extLst>
          </p:nvPr>
        </p:nvGraphicFramePr>
        <p:xfrm>
          <a:off x="492368" y="1754271"/>
          <a:ext cx="8500788" cy="92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6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6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650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Порядковый номер учебника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</a:t>
                      </a:r>
                      <a:r>
                        <a:rPr lang="ru-RU" sz="1100" baseline="0" dirty="0" smtClean="0"/>
                        <a:t> учебника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Автор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Класс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 издательство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1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1.1.2.4.1.3.1.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Математика.</a:t>
                      </a:r>
                      <a:r>
                        <a:rPr lang="ru-RU" sz="900" baseline="0" dirty="0" smtClean="0"/>
                        <a:t> Вероятность и статистика.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Высоцкий И.Р., Ященко И.В., под ред. Ященко И.В.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7-9 класс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Акционерное общество «Издательство «Просвещение»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093296"/>
            <a:ext cx="64807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3703" y="-113824"/>
            <a:ext cx="9306271" cy="721523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2" y="-99392"/>
            <a:ext cx="9144002" cy="67237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Среднее общее образование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                 Старый ФПУ                                                                      Новый ФПУ</a:t>
            </a:r>
          </a:p>
          <a:p>
            <a:pPr algn="just"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Новый ФПУ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64490"/>
              </p:ext>
            </p:extLst>
          </p:nvPr>
        </p:nvGraphicFramePr>
        <p:xfrm>
          <a:off x="-2" y="908720"/>
          <a:ext cx="8964489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303">
                  <a:extLst>
                    <a:ext uri="{9D8B030D-6E8A-4147-A177-3AD203B41FA5}">
                      <a16:colId xmlns:a16="http://schemas.microsoft.com/office/drawing/2014/main" val="332964143"/>
                    </a:ext>
                  </a:extLst>
                </a:gridCol>
                <a:gridCol w="1189977">
                  <a:extLst>
                    <a:ext uri="{9D8B030D-6E8A-4147-A177-3AD203B41FA5}">
                      <a16:colId xmlns:a16="http://schemas.microsoft.com/office/drawing/2014/main" val="2494705366"/>
                    </a:ext>
                  </a:extLst>
                </a:gridCol>
                <a:gridCol w="555323">
                  <a:extLst>
                    <a:ext uri="{9D8B030D-6E8A-4147-A177-3AD203B41FA5}">
                      <a16:colId xmlns:a16="http://schemas.microsoft.com/office/drawing/2014/main" val="3101178073"/>
                    </a:ext>
                  </a:extLst>
                </a:gridCol>
                <a:gridCol w="1427972">
                  <a:extLst>
                    <a:ext uri="{9D8B030D-6E8A-4147-A177-3AD203B41FA5}">
                      <a16:colId xmlns:a16="http://schemas.microsoft.com/office/drawing/2014/main" val="2741285080"/>
                    </a:ext>
                  </a:extLst>
                </a:gridCol>
                <a:gridCol w="1665968">
                  <a:extLst>
                    <a:ext uri="{9D8B030D-6E8A-4147-A177-3AD203B41FA5}">
                      <a16:colId xmlns:a16="http://schemas.microsoft.com/office/drawing/2014/main" val="2145568592"/>
                    </a:ext>
                  </a:extLst>
                </a:gridCol>
                <a:gridCol w="1515362">
                  <a:extLst>
                    <a:ext uri="{9D8B030D-6E8A-4147-A177-3AD203B41FA5}">
                      <a16:colId xmlns:a16="http://schemas.microsoft.com/office/drawing/2014/main" val="2445676096"/>
                    </a:ext>
                  </a:extLst>
                </a:gridCol>
                <a:gridCol w="1102584">
                  <a:extLst>
                    <a:ext uri="{9D8B030D-6E8A-4147-A177-3AD203B41FA5}">
                      <a16:colId xmlns:a16="http://schemas.microsoft.com/office/drawing/2014/main" val="2580560656"/>
                    </a:ext>
                  </a:extLst>
                </a:gridCol>
              </a:tblGrid>
              <a:tr h="84921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учебников (старый ФПУ)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срок использования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(Приложение №2)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учебника (новый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ФПУ)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использования  (Приложение 1)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55557"/>
                  </a:ext>
                </a:extLst>
              </a:tr>
              <a:tr h="100235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Математика и информатика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Математика.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Алгебра и начала анализа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Мерзляк А.Г.,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Номировский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Д.А., Полонский В.Б., Якир М.С. под редакцией Подольского В.Е.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августа 2023г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Математика.  Алгебра и начала анализа 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Мерзляк А.Г.,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Номировский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Д.А., Полонский В.Б., Поляков В.М.  под редакцией Подольского В.Е.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 сентября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76926"/>
                  </a:ext>
                </a:extLst>
              </a:tr>
              <a:tr h="23666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0316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31160"/>
              </p:ext>
            </p:extLst>
          </p:nvPr>
        </p:nvGraphicFramePr>
        <p:xfrm>
          <a:off x="107504" y="3212976"/>
          <a:ext cx="8883858" cy="319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46">
                  <a:extLst>
                    <a:ext uri="{9D8B030D-6E8A-4147-A177-3AD203B41FA5}">
                      <a16:colId xmlns:a16="http://schemas.microsoft.com/office/drawing/2014/main" val="332964143"/>
                    </a:ext>
                  </a:extLst>
                </a:gridCol>
                <a:gridCol w="1179274">
                  <a:extLst>
                    <a:ext uri="{9D8B030D-6E8A-4147-A177-3AD203B41FA5}">
                      <a16:colId xmlns:a16="http://schemas.microsoft.com/office/drawing/2014/main" val="2494705366"/>
                    </a:ext>
                  </a:extLst>
                </a:gridCol>
                <a:gridCol w="550328">
                  <a:extLst>
                    <a:ext uri="{9D8B030D-6E8A-4147-A177-3AD203B41FA5}">
                      <a16:colId xmlns:a16="http://schemas.microsoft.com/office/drawing/2014/main" val="3101178073"/>
                    </a:ext>
                  </a:extLst>
                </a:gridCol>
                <a:gridCol w="1415128">
                  <a:extLst>
                    <a:ext uri="{9D8B030D-6E8A-4147-A177-3AD203B41FA5}">
                      <a16:colId xmlns:a16="http://schemas.microsoft.com/office/drawing/2014/main" val="2741285080"/>
                    </a:ext>
                  </a:extLst>
                </a:gridCol>
                <a:gridCol w="1650983">
                  <a:extLst>
                    <a:ext uri="{9D8B030D-6E8A-4147-A177-3AD203B41FA5}">
                      <a16:colId xmlns:a16="http://schemas.microsoft.com/office/drawing/2014/main" val="2145568592"/>
                    </a:ext>
                  </a:extLst>
                </a:gridCol>
                <a:gridCol w="1501732">
                  <a:extLst>
                    <a:ext uri="{9D8B030D-6E8A-4147-A177-3AD203B41FA5}">
                      <a16:colId xmlns:a16="http://schemas.microsoft.com/office/drawing/2014/main" val="2445676096"/>
                    </a:ext>
                  </a:extLst>
                </a:gridCol>
                <a:gridCol w="1092667">
                  <a:extLst>
                    <a:ext uri="{9D8B030D-6E8A-4147-A177-3AD203B41FA5}">
                      <a16:colId xmlns:a16="http://schemas.microsoft.com/office/drawing/2014/main" val="2580560656"/>
                    </a:ext>
                  </a:extLst>
                </a:gridCol>
              </a:tblGrid>
              <a:tr h="270194">
                <a:tc gridSpan="7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Какие учебники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приобретать в первую очередь  для уровня СОО ?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55557"/>
                  </a:ext>
                </a:extLst>
              </a:tr>
              <a:tr h="105831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учебников (старый ФПУ)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срок использования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(Приложение №2)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учебника (новый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ФПУ)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использования  (Приложение 1)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76926"/>
                  </a:ext>
                </a:extLst>
              </a:tr>
              <a:tr h="15282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 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Математика.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Алгебра и начала анализа 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Мерзляк А.Г.,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Номировский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Д.А., Полонский В.Б., Якир М.С. под редакцией Подольского В.Е. 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До 31 августа 2023г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Математика.  Алгебра и начала анализа 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Мерзляк А.Г.,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Номировский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Д.А., Полонский В.Б., Поляков В.М.  под редакцией Подольского В.Е.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 25 сентября 2025 года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0316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6539725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+</a:t>
            </a:r>
            <a:r>
              <a:rPr lang="ru-RU" sz="1200" dirty="0" smtClean="0"/>
              <a:t>  Учебный курс «Вероятность и статистика» (при наличии учебника «алгебра и начала математического анализа», содержащего рассмотрение тем по вероятности и статистике). В ФПУ учебник по данному курсу временно </a:t>
            </a:r>
            <a:r>
              <a:rPr lang="ru-RU" sz="1200" dirty="0" smtClean="0">
                <a:solidFill>
                  <a:srgbClr val="FF0000"/>
                </a:solidFill>
              </a:rPr>
              <a:t>отсутствует.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2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280814" cy="76774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964488" cy="456937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делать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если в новом ФПУ нет учебника по предмету или комплектного учебного пособия, которые вы планируете использовать в следующем учебном году?  Письмо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Минпросвещения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России от 21.02.2023г  № АБ -800/03 « Об обеспечении учебными изданиями»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31033"/>
            <a:ext cx="860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Ситуация 1                                                                                                                                            Ситуация 2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Для учебника из ФПУ нет комплектного пособия.                                               В новом ВПУ нет учебника. У исключенных из</a:t>
            </a:r>
          </a:p>
          <a:p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</a:rPr>
              <a:t>Минпросвещения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разрешает использовать пособие в                                       нового ФПУ есть предельный срок, когда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в соответствии с утвержденным приказом                                                            их можно использовать. Следовательно до </a:t>
            </a:r>
          </a:p>
          <a:p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</a:rPr>
              <a:t>Минобрнауки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от 09.06.2016г №699                                                                         окончания срока можно пользоваться этими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учебниками при реализации ООП. Если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нет ни в новом, ни в старом ФПУ, то вместо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него школа может использовать пособия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в соответствии с перечнем, утвержденным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приказом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</a:rPr>
              <a:t>Миобрнауки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от 09.06.2016г №699</a:t>
            </a:r>
          </a:p>
        </p:txBody>
      </p:sp>
    </p:spTree>
    <p:extLst>
      <p:ext uri="{BB962C8B-B14F-4D97-AF65-F5344CB8AC3E}">
        <p14:creationId xmlns:p14="http://schemas.microsoft.com/office/powerpoint/2010/main" val="2724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280814" cy="76774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964488" cy="456937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делать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если в новом ФПУ нет учебника по предмету или комплектного учебного пособия, которые вы планируете использовать в следующем учебном году?  Письмо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Минпросвещения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России от 21.02.2023г  № АБ -800/03 « Об обеспечении учебными изданиями»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31033"/>
            <a:ext cx="860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Ситуация 1                                                                                                                                            Ситуация 2</a:t>
            </a: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Для учебника из ФПУ нет комплектного пособия.                                               В новом ВПУ нет учебника. У исключенных из</a:t>
            </a:r>
          </a:p>
          <a:p>
            <a:r>
              <a:rPr lang="ru-RU" sz="1200" dirty="0" err="1">
                <a:solidFill>
                  <a:schemeClr val="accent1">
                    <a:lumMod val="75000"/>
                  </a:schemeClr>
                </a:solidFill>
              </a:rPr>
              <a:t>Минпросвещения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разрешает использовать пособие в                                       нового ФПУ есть предельный срок, когда </a:t>
            </a: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в соответствии с утвержденным приказом                                                            их можно использовать. Следовательно до </a:t>
            </a:r>
          </a:p>
          <a:p>
            <a:r>
              <a:rPr lang="ru-RU" sz="1200" dirty="0" err="1">
                <a:solidFill>
                  <a:schemeClr val="accent1">
                    <a:lumMod val="75000"/>
                  </a:schemeClr>
                </a:solidFill>
              </a:rPr>
              <a:t>Минобрнауки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от 09.06.2016г №699                                                                         окончания срока можно пользоваться этими </a:t>
            </a: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учебниками при реализации ООП. Если</a:t>
            </a: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нет ни в новом, ни в старом ФПУ, то вместо </a:t>
            </a: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него школа может использовать пособия</a:t>
            </a: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в соответствии с перечнем, утвержденным </a:t>
            </a: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приказом </a:t>
            </a:r>
            <a:r>
              <a:rPr lang="ru-RU" sz="1200" dirty="0" err="1">
                <a:solidFill>
                  <a:schemeClr val="accent1">
                    <a:lumMod val="75000"/>
                  </a:schemeClr>
                </a:solidFill>
              </a:rPr>
              <a:t>Миобрнауки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от 09.06.2016г №699</a:t>
            </a:r>
          </a:p>
        </p:txBody>
      </p:sp>
    </p:spTree>
    <p:extLst>
      <p:ext uri="{BB962C8B-B14F-4D97-AF65-F5344CB8AC3E}">
        <p14:creationId xmlns:p14="http://schemas.microsoft.com/office/powerpoint/2010/main" val="321102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100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Часть, формируемая участниками образовательных отношений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bg2">
                  <a:lumMod val="100000"/>
                </a:schemeClr>
              </a:gs>
              <a:gs pos="5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Организация должна предоставлять не менее одного учебника из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и (или) учебного пособия в печатной форме, выпущенных организациями, входящих в перечень организаций , осуществляющих выпуск учебных пособий , которые допускаются к использованию при реализации имеющих государственную аккредитацию образовательных программ начального общего, основного общего , среднего общего образования, необходимого для освоения программы начального общего образования на каждого обучающегося по каждому учебному предмету, курсу, модулю, входящему как в обязательную часть указанной программы, так и в часть программы, формируемую участниками образовательных отношений.</a:t>
            </a:r>
          </a:p>
          <a:p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Пользование учебниками и учебными пособиями обучающимися, осваивающими учебные  предметы. Курсы, дисциплины (модули) за пределами федеральных государственных образовательных стандартов , федеральных государственных требований, образовательных стандартов и самостоятельно устанавливаемых требований и (или0 получающими платные образовательные услуги, осуществляются в порядке , установленном организацией, осуществляющей образовательную деятельность. 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65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                                                                              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Серия «Профильная школа»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solidFill>
                  <a:srgbClr val="FF0000"/>
                </a:solidFill>
              </a:rPr>
              <a:t>ПРИМЕР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</a:t>
            </a:r>
          </a:p>
          <a:p>
            <a:pPr marL="0" indent="0" algn="just">
              <a:buNone/>
            </a:pPr>
            <a:r>
              <a:rPr lang="ru-RU" sz="1200" dirty="0" smtClean="0"/>
              <a:t>Профиль                                                                     Пособия серия                                                                       Специалисты </a:t>
            </a:r>
          </a:p>
          <a:p>
            <a:pPr marL="0" indent="0" algn="just">
              <a:buNone/>
            </a:pPr>
            <a:r>
              <a:rPr lang="ru-RU" sz="1200" dirty="0" smtClean="0"/>
              <a:t>Технологический естественнонаучный            - Биохимия 10-11 класс                                                         Учителя физики, химии,</a:t>
            </a:r>
          </a:p>
          <a:p>
            <a:pPr marL="0" indent="0" algn="just">
              <a:buNone/>
            </a:pPr>
            <a:r>
              <a:rPr lang="ru-RU" sz="1200" dirty="0" smtClean="0"/>
              <a:t>Универсальный                                                      - Математическое моделирование 10-11 класс              математики, биологии,</a:t>
            </a:r>
          </a:p>
          <a:p>
            <a:pPr marL="0" indent="0" algn="just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- </a:t>
            </a:r>
            <a:r>
              <a:rPr lang="ru-RU" sz="1200" dirty="0"/>
              <a:t>И</a:t>
            </a:r>
            <a:r>
              <a:rPr lang="ru-RU" sz="1200" dirty="0" smtClean="0"/>
              <a:t>ндивидуальный проект  10 -11 класс                            информатики</a:t>
            </a:r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                                           - Основы системного анализа 10 -11 </a:t>
            </a:r>
            <a:r>
              <a:rPr lang="ru-RU" sz="1200" dirty="0" err="1" smtClean="0"/>
              <a:t>кл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                                            - Основы компьютерной анимации 10 – 11 </a:t>
            </a:r>
            <a:r>
              <a:rPr lang="ru-RU" sz="1200" dirty="0" err="1" smtClean="0"/>
              <a:t>кл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                                            - </a:t>
            </a:r>
            <a:r>
              <a:rPr lang="ru-RU" sz="1200" dirty="0"/>
              <a:t>Я</a:t>
            </a:r>
            <a:r>
              <a:rPr lang="ru-RU" sz="1200" dirty="0" smtClean="0"/>
              <a:t>дерная физика 10 – 11 </a:t>
            </a:r>
            <a:r>
              <a:rPr lang="ru-RU" sz="1200" dirty="0" err="1" smtClean="0"/>
              <a:t>кл</a:t>
            </a:r>
            <a:r>
              <a:rPr lang="ru-RU" sz="1200" dirty="0" smtClean="0"/>
              <a:t> </a:t>
            </a:r>
          </a:p>
          <a:p>
            <a:pPr marL="0" indent="0" algn="just">
              <a:buNone/>
            </a:pPr>
            <a:r>
              <a:rPr lang="ru-RU" sz="1200" dirty="0" smtClean="0"/>
              <a:t> </a:t>
            </a:r>
          </a:p>
          <a:p>
            <a:pPr marL="0" indent="0" algn="just">
              <a:buNone/>
            </a:pPr>
            <a:r>
              <a:rPr lang="ru-RU" sz="1200" dirty="0" smtClean="0"/>
              <a:t>Естественнонаучный универсальный               - Медицинская статистика   10 – 11 класс                         Учителя биологии </a:t>
            </a:r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                                           - Экологическая  безопасность. Школьный 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                                           экологический мониторинг. Практикум 1- -11кл</a:t>
            </a:r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                                           - Оказание первой помощи 10 -11 класс </a:t>
            </a:r>
          </a:p>
          <a:p>
            <a:pPr marL="0" indent="0" algn="just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- Латинский язык для медицинских классов 10-11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dirty="0" smtClean="0"/>
              <a:t>                                                                                    - Биотехнология 10 -11 </a:t>
            </a:r>
            <a:r>
              <a:rPr lang="ru-RU" sz="1200" dirty="0" err="1" smtClean="0"/>
              <a:t>кл</a:t>
            </a:r>
            <a:r>
              <a:rPr lang="ru-RU" sz="1200" dirty="0" smtClean="0"/>
              <a:t> </a:t>
            </a:r>
          </a:p>
          <a:p>
            <a:pPr marL="0" indent="0" algn="just">
              <a:buNone/>
            </a:pPr>
            <a:endParaRPr lang="ru-RU" sz="1200" dirty="0"/>
          </a:p>
          <a:p>
            <a:pPr marL="0" indent="0" algn="just">
              <a:buNone/>
            </a:pP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 smtClean="0"/>
              <a:t>Социально экономический,                                 - Финансовая грамотность. Цифровой мир.                 Учителя информатики, </a:t>
            </a:r>
          </a:p>
          <a:p>
            <a:pPr marL="0" indent="0" algn="just">
              <a:buNone/>
            </a:pPr>
            <a:r>
              <a:rPr lang="ru-RU" sz="1200" dirty="0" smtClean="0"/>
              <a:t>Гуманитарный универсальный                           - Интернет  предпринимательство 10-11 </a:t>
            </a:r>
            <a:r>
              <a:rPr lang="ru-RU" sz="1200" dirty="0" err="1" smtClean="0"/>
              <a:t>кл</a:t>
            </a:r>
            <a:r>
              <a:rPr lang="ru-RU" sz="1200" dirty="0" smtClean="0"/>
              <a:t>                   обществознания                                                                          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43729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70C0"/>
                </a:solidFill>
              </a:rPr>
              <a:t>Курсы внеурочной деятельности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 smtClean="0"/>
              <a:t>Организация должна предоставлять </a:t>
            </a:r>
            <a:r>
              <a:rPr lang="ru-RU" sz="1200" b="1" dirty="0" smtClean="0">
                <a:solidFill>
                  <a:srgbClr val="C00000"/>
                </a:solidFill>
              </a:rPr>
              <a:t>не менее одного учебника из ФПУ </a:t>
            </a:r>
            <a:r>
              <a:rPr lang="ru-RU" sz="1200" dirty="0" smtClean="0"/>
              <a:t>, допущенных к использованию при  реализации имеющих государственную аккредитацию образовательных программ начального общего, основного общего, среднего общего </a:t>
            </a:r>
            <a:r>
              <a:rPr lang="ru-RU" sz="1200" b="1" dirty="0" smtClean="0">
                <a:solidFill>
                  <a:srgbClr val="C00000"/>
                </a:solidFill>
              </a:rPr>
              <a:t>и (или) учебного пособия в печатной форме , выпущенных организациями , входящими в перечень организаций, осуществляющих выпуск учебных пособий, </a:t>
            </a:r>
            <a:r>
              <a:rPr lang="ru-RU" sz="1200" dirty="0" smtClean="0"/>
              <a:t>которые допускаются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необходимого для освоения программы начального общего, основного общего , среднего общего образования на каждого обучающегося </a:t>
            </a:r>
            <a:r>
              <a:rPr lang="ru-RU" sz="1200" b="1" dirty="0" smtClean="0">
                <a:solidFill>
                  <a:srgbClr val="C00000"/>
                </a:solidFill>
              </a:rPr>
              <a:t>по каждому учебному предмету, курсу, модулю, </a:t>
            </a:r>
            <a:r>
              <a:rPr lang="ru-RU" sz="1200" dirty="0" smtClean="0"/>
              <a:t>входящему как в  обязательную часть указанной программы, так </a:t>
            </a:r>
            <a:r>
              <a:rPr lang="ru-RU" sz="1200" b="1" dirty="0" smtClean="0">
                <a:solidFill>
                  <a:srgbClr val="C00000"/>
                </a:solidFill>
              </a:rPr>
              <a:t>и часть программы , формируемую участниками образовательных отношений.  </a:t>
            </a:r>
          </a:p>
          <a:p>
            <a:pPr marL="0" indent="0">
              <a:buNone/>
            </a:pPr>
            <a:endParaRPr lang="ru-RU" sz="1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П.36.1 приказа Министерства просвещения РФ от 31.05.2021г №286 «Об утверждении федерального государственного образовательного стандарта начального общего образования»</a:t>
            </a:r>
          </a:p>
          <a:p>
            <a:pPr marL="0" indent="0">
              <a:buNone/>
            </a:pP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rgbClr val="0070C0"/>
                </a:solidFill>
              </a:rPr>
              <a:t>ПОСОБИЯ СЕРИИ «ВНЕУРОЧНОЙ ДЕЯТЕЛЬНОСТИ»</a:t>
            </a:r>
          </a:p>
          <a:p>
            <a:pPr marL="0" indent="0">
              <a:buNone/>
            </a:pPr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      </a:t>
            </a:r>
            <a:r>
              <a:rPr lang="ru-RU" sz="1200" b="1" dirty="0" err="1" smtClean="0">
                <a:solidFill>
                  <a:srgbClr val="0070C0"/>
                </a:solidFill>
              </a:rPr>
              <a:t>общеинтеллектуальное</a:t>
            </a:r>
            <a:r>
              <a:rPr lang="ru-RU" sz="1200" b="1" dirty="0" smtClean="0">
                <a:solidFill>
                  <a:srgbClr val="0070C0"/>
                </a:solidFill>
              </a:rPr>
              <a:t> направление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tx2"/>
                </a:solidFill>
              </a:rPr>
              <a:t>Начальная школа                                                                            </a:t>
            </a:r>
            <a:r>
              <a:rPr lang="ru-RU" sz="1200" dirty="0">
                <a:solidFill>
                  <a:schemeClr val="tx2"/>
                </a:solidFill>
              </a:rPr>
              <a:t>О</a:t>
            </a:r>
            <a:r>
              <a:rPr lang="ru-RU" sz="1200" dirty="0" smtClean="0">
                <a:solidFill>
                  <a:schemeClr val="tx2"/>
                </a:solidFill>
              </a:rPr>
              <a:t>сновная школа       </a:t>
            </a:r>
          </a:p>
          <a:p>
            <a:pPr marL="0" indent="0">
              <a:buNone/>
            </a:pPr>
            <a:r>
              <a:rPr lang="ru-RU" sz="1200" dirty="0" smtClean="0"/>
              <a:t>Геометрия вокруг нас   1 – 4 </a:t>
            </a:r>
            <a:r>
              <a:rPr lang="ru-RU" sz="1200" dirty="0" err="1" smtClean="0"/>
              <a:t>кл</a:t>
            </a:r>
            <a:r>
              <a:rPr lang="ru-RU" sz="1200" dirty="0" smtClean="0"/>
              <a:t>                                                     Решение задач повышенной сложности по геометрии 7- 9 класс </a:t>
            </a:r>
          </a:p>
          <a:p>
            <a:pPr marL="0" indent="0">
              <a:buNone/>
            </a:pPr>
            <a:r>
              <a:rPr lang="ru-RU" sz="1200" dirty="0" smtClean="0"/>
              <a:t>Развитие математических способностей 1 -4 </a:t>
            </a:r>
            <a:r>
              <a:rPr lang="ru-RU" sz="1200" dirty="0" err="1" smtClean="0"/>
              <a:t>кл</a:t>
            </a:r>
            <a:r>
              <a:rPr lang="ru-RU" sz="1200" dirty="0" smtClean="0"/>
              <a:t>                      Проектная мастерская 5 – 9 класс</a:t>
            </a:r>
          </a:p>
          <a:p>
            <a:pPr marL="0" indent="0">
              <a:buNone/>
            </a:pPr>
            <a:r>
              <a:rPr lang="ru-RU" sz="1200" dirty="0" smtClean="0"/>
              <a:t> Грамотный читатель.                                                                      Исследовательские и проектные работы по биологии 5-9 </a:t>
            </a:r>
            <a:r>
              <a:rPr lang="ru-RU" sz="1200" dirty="0" err="1" smtClean="0"/>
              <a:t>кл</a:t>
            </a:r>
            <a:r>
              <a:rPr lang="ru-RU" sz="1200" dirty="0" smtClean="0"/>
              <a:t> Обучение смысловому чтению. 1-4 </a:t>
            </a:r>
            <a:r>
              <a:rPr lang="ru-RU" sz="1200" dirty="0" err="1" smtClean="0"/>
              <a:t>кл</a:t>
            </a:r>
            <a:r>
              <a:rPr lang="ru-RU" sz="1200" dirty="0" smtClean="0"/>
              <a:t>                                       Введение в астрономию в 5 – 9 класс </a:t>
            </a:r>
          </a:p>
          <a:p>
            <a:pPr marL="0" indent="0">
              <a:buNone/>
            </a:pPr>
            <a:r>
              <a:rPr lang="ru-RU" sz="1200" dirty="0" smtClean="0"/>
              <a:t>Секреты финансовый грамотности  1- 4 </a:t>
            </a:r>
            <a:r>
              <a:rPr lang="ru-RU" sz="1200" dirty="0" err="1" smtClean="0"/>
              <a:t>кл</a:t>
            </a:r>
            <a:r>
              <a:rPr lang="ru-RU" sz="1200" dirty="0" smtClean="0"/>
              <a:t>                               Исследовательские и проектные работы  по физике 5-9 класс  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Проектная мастерская     1- 2 </a:t>
            </a:r>
            <a:r>
              <a:rPr lang="ru-RU" sz="1200" dirty="0" err="1" smtClean="0"/>
              <a:t>кл</a:t>
            </a:r>
            <a:r>
              <a:rPr lang="ru-RU" sz="1200" dirty="0" smtClean="0"/>
              <a:t>                                                                                                                                                   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1744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7331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14290"/>
            <a:ext cx="8535322" cy="179411"/>
          </a:xfrm>
        </p:spPr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125538"/>
            <a:ext cx="8496943" cy="5000625"/>
          </a:xfrm>
        </p:spPr>
        <p:txBody>
          <a:bodyPr anchor="t">
            <a:normAutofit fontScale="40000" lnSpcReduction="20000"/>
          </a:bodyPr>
          <a:lstStyle/>
          <a:p>
            <a:pPr algn="just">
              <a:buNone/>
            </a:pP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Федеральный закон от 24.09.2022г №371 ФЗ  «О внесении изменений       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Федеральный закон «Об образовании в Российской федерации» и статью  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 ООП</a:t>
            </a:r>
          </a:p>
          <a:p>
            <a:pPr algn="just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 федерального закона об обязательных  требованиях в российской Федерации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3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Приказ Министерства просвещения РФ от 21.09.2022г №858 «Об утверждении      </a:t>
            </a:r>
            <a:r>
              <a:rPr lang="ru-RU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перечня учебников. допущенных к использованию при реализации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организационный разделы ООП</a:t>
            </a:r>
          </a:p>
          <a:p>
            <a:pPr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меющих государственную аккредитацию образовательных программ начального</a:t>
            </a:r>
          </a:p>
          <a:p>
            <a:pPr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бщего, среднего общего образования организациями, осуществляющими </a:t>
            </a:r>
          </a:p>
          <a:p>
            <a:pPr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бразовательную деятельность и установления предельного срока использования</a:t>
            </a:r>
          </a:p>
          <a:p>
            <a:pPr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сключенных учебников. </a:t>
            </a:r>
          </a:p>
          <a:p>
            <a:pPr algn="just">
              <a:buNone/>
            </a:pP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02.08.2022г №653 «Об утверждении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</a:p>
          <a:p>
            <a:pPr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едерального перечня электронных образовательных ресурсов, допущенных к  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организационный разделы ООП</a:t>
            </a:r>
          </a:p>
          <a:p>
            <a:pPr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спользованию при реализации имеющих государственную аккредитацию </a:t>
            </a:r>
          </a:p>
          <a:p>
            <a:pPr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бразовательных программ начального общего. основного общего , среднего </a:t>
            </a:r>
          </a:p>
          <a:p>
            <a:pPr algn="just">
              <a:buNone/>
            </a:pPr>
            <a:r>
              <a:rPr lang="ru-RU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бщего образования. </a:t>
            </a:r>
          </a:p>
          <a:p>
            <a:pPr algn="just">
              <a:buNone/>
            </a:pPr>
            <a:endParaRPr lang="ru-RU" sz="3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Письмо министерство просвещения РФ от 21.02.2023г   № АБ – 800 /03     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обеспечении учебными изданиями»                                                                                   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организационные разделы ООП</a:t>
            </a:r>
          </a:p>
          <a:p>
            <a:pPr algn="just">
              <a:buNone/>
            </a:pPr>
            <a:endParaRPr lang="ru-RU" sz="2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en-US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656" y="-99392"/>
            <a:ext cx="9173310" cy="69573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786842" cy="838223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24.09.2022г №371- ФЗ</a:t>
            </a: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125538"/>
            <a:ext cx="8496943" cy="5000625"/>
          </a:xfrm>
        </p:spPr>
        <p:txBody>
          <a:bodyPr anchor="t">
            <a:normAutofit/>
          </a:bodyPr>
          <a:lstStyle/>
          <a:p>
            <a:pPr algn="just">
              <a:buNone/>
            </a:pP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</a:t>
            </a:r>
            <a:r>
              <a:rPr lang="en-US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919607"/>
              </p:ext>
            </p:extLst>
          </p:nvPr>
        </p:nvGraphicFramePr>
        <p:xfrm>
          <a:off x="539552" y="908719"/>
          <a:ext cx="8136904" cy="5217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409835219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79916828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793116333"/>
                    </a:ext>
                  </a:extLst>
                </a:gridCol>
              </a:tblGrid>
              <a:tr h="525452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изменили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678725"/>
                  </a:ext>
                </a:extLst>
              </a:tr>
              <a:tr h="200174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Статья18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 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Организации,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образования, для использования при реализации указанных образовательных программ 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используют:</a:t>
                      </a:r>
                      <a:endParaRPr lang="ru-RU" sz="12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учебники и 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разработанные в комплекте с ними учебные пособия</a:t>
                      </a:r>
                      <a:r>
                        <a:rPr lang="en-US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ru-RU" sz="12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учебные пособия,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выпущенные организациями, входящими в перечень организаций, осуществляющих выпуск учебных пособий , которые 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дополнительно использоваться….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выбирают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учебники допускаются к использованию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572666"/>
                  </a:ext>
                </a:extLst>
              </a:tr>
              <a:tr h="162046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18, ч 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включает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себя перечни учебников и 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разработанных в комплекте  с ними учебных пособий, 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допущенных к использованию при реализации обязательной части основной образовательной программы, 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обеспечивающих углубленное изучение отдельных учебных предметов, профильное обучение,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части, формируемой участниками образовательных отношений, в том числе учебников и 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разработанных в комплекте с ними учебных пособий….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отсутствовали выделенные понятия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490120"/>
                  </a:ext>
                </a:extLst>
              </a:tr>
              <a:tr h="106978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18. ч 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Дополнена предложением «Содержание учебников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разработанных в комплекте с ними учебных пособий, 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включаемых в указанный федеральный перечень, должно соответствовать федеральным государственным образовательным стандартам и федеральным основным  общеобразовательным  программам.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данное требование отсутствовало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78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876"/>
            <a:ext cx="917331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pPr algn="l"/>
            <a:r>
              <a:rPr lang="ru-RU" sz="1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методические                                        учебные предметы                                 ФГОС НОО п.36.1</a:t>
            </a:r>
            <a:b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условия реализации ООП  ___________	          учебного плана        ______________    ФГОС ООО п.37.3</a:t>
            </a:r>
            <a:b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ФГОС СОО п.27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Проведите проверку фонда </a:t>
            </a:r>
          </a:p>
          <a:p>
            <a:pPr marL="0" indent="0" algn="just">
              <a:buNone/>
            </a:pPr>
            <a:r>
              <a:rPr lang="ru-RU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чебников при переходе на ФОП</a:t>
            </a:r>
            <a:r>
              <a:rPr lang="ru-RU" sz="1600" dirty="0" smtClean="0">
                <a:solidFill>
                  <a:srgbClr val="00B0F0"/>
                </a:solidFill>
              </a:rPr>
              <a:t>     </a:t>
            </a:r>
            <a:r>
              <a:rPr lang="ru-RU" sz="1600" dirty="0" smtClean="0">
                <a:solidFill>
                  <a:srgbClr val="0070C0"/>
                </a:solidFill>
              </a:rPr>
              <a:t>________    ФПУ </a:t>
            </a:r>
          </a:p>
          <a:p>
            <a:pPr marL="0" indent="0" algn="just">
              <a:buNone/>
            </a:pPr>
            <a:endParaRPr lang="ru-RU" sz="16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1600" dirty="0" smtClean="0">
              <a:solidFill>
                <a:srgbClr val="0070C0"/>
              </a:solidFill>
            </a:endParaRPr>
          </a:p>
          <a:p>
            <a:pPr algn="just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Проверьте  по новому ФПУ, не исключили ли из него учебники, по которым работают педагоги. </a:t>
            </a:r>
          </a:p>
          <a:p>
            <a:pPr algn="just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Проведите экспертизу имеющихся в библиотечном фонде учебников. </a:t>
            </a:r>
          </a:p>
          <a:p>
            <a:pPr algn="just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Если некоторые из них исключили, проверьте предельные сроки – возможно, учебник можно использовать в 2023/2024 и 2024/25 учебных годах. </a:t>
            </a:r>
          </a:p>
          <a:p>
            <a:pPr algn="just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В новом ФПУ может не быть учебника по предмету или комплектного пособия.</a:t>
            </a:r>
          </a:p>
          <a:p>
            <a:pPr algn="just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После проверки составьте перспективный перечень учебников, которые надо закупить, чтоб обучать по ФОП.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339752" y="548680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148064" y="548680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707904" y="1700808"/>
            <a:ext cx="8640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96752"/>
            <a:ext cx="1188920" cy="118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99749"/>
            <a:ext cx="9144000" cy="72577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Экспертиза имеющихся в библиотечном фонде учебников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28737"/>
            <a:ext cx="8496944" cy="428628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Библиотекарь ежегодно проверяет специализированный библиотечный фонд</a:t>
            </a:r>
          </a:p>
          <a:p>
            <a:pPr lvl="0" algn="just">
              <a:buNone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чебники должны быть из действующего федерального перечня (ФПУ), а учебные пособия – от организаций, которые есть в приказе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от 09.06.2016г №699</a:t>
            </a:r>
          </a:p>
          <a:p>
            <a:pPr lvl="0" algn="just"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Срок действия экспертных заключений, на основании которого учебники и разработанные в комплекте с ним учебные пособия включаются в федеральный перечень учебников. устанавливается:</a:t>
            </a:r>
          </a:p>
          <a:p>
            <a:pPr lvl="0" algn="just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для учебников разработанных в комплекте с ними учебных пособий, поступивших для проведения экспертизы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&lt;…&gt;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равным сроку апробации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которая проводится в соответствии с Порядком подготовки, экспертизы, апробации и издания учебников и разработанных в комплекте с ними учебных пособий;</a:t>
            </a:r>
          </a:p>
          <a:p>
            <a:pPr lvl="0" algn="just"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2. для учебников и разработанных в комплекте с ними учебных пособий, поступивших для проведения экспертизы </a:t>
            </a: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&lt;…&gt;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прошедших апробацию в соответствии с Порядком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экспертизы, апробации и издания учебников и разработанных в комплекте с ними учебных пособий –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бессрочно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None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3. для учебников и разработанных в комплекте с ними учебных пособий, поступивших для проведения экспертизы в соответствии с пунктом 10 настоящего Порядка –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лет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buNone/>
            </a:pP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02.12.2022 №1053 «Об утверждении порядка формирования федерального перечня учебников, допущенных </a:t>
            </a:r>
          </a:p>
          <a:p>
            <a:pPr lvl="0" algn="just">
              <a:buNone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к использованию при реализации имеющих государственную аккредитацию образовательных программ начального общего, основного общего, </a:t>
            </a:r>
          </a:p>
          <a:p>
            <a:pPr lvl="0" algn="just">
              <a:buNone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среднего общего образования».</a:t>
            </a:r>
          </a:p>
          <a:p>
            <a:pPr lvl="0" algn="just">
              <a:buNone/>
            </a:pPr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545"/>
            <a:ext cx="917331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548680"/>
            <a:ext cx="8568952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Установить , что учебники из числа учебников, входящих в ФПУ … утвержденный приказом Министерства просвещения РФ от 20 мая 2020г №254 используются до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25 сентября 2025г. </a:t>
            </a:r>
          </a:p>
          <a:p>
            <a:pPr algn="just"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3. Установить: </a:t>
            </a:r>
          </a:p>
          <a:p>
            <a:pPr algn="just"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а) предельный срок использования учебников, содержащихся в ФПУ, утвержденным приказом №254, и не включенных в ФПУ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допущенных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использованию … утвержденный пунктом 1 настоящего приказа, согласно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приложению №2 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настоящему приказу;</a:t>
            </a:r>
          </a:p>
          <a:p>
            <a:pPr algn="just">
              <a:buNone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б) предельный срок использования учебников ,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исключенных …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ФПУ, утвержденного приказом №254. согласно приложению №3 к настоящему приказу </a:t>
            </a:r>
          </a:p>
          <a:p>
            <a:pPr algn="just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риказ Министерства просвещения РФ от 21.09.2022г 3258 «Об утверждении ФПУ,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исключенных учебников»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-171399"/>
            <a:ext cx="9306271" cy="669674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2" y="-99392"/>
            <a:ext cx="9144002" cy="67237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Начальное общее образование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Старый ФПУ                                                                      Новый ФПУ</a:t>
            </a:r>
          </a:p>
          <a:p>
            <a:pPr algn="just"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352866"/>
              </p:ext>
            </p:extLst>
          </p:nvPr>
        </p:nvGraphicFramePr>
        <p:xfrm>
          <a:off x="-2" y="1217744"/>
          <a:ext cx="8964489" cy="235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303">
                  <a:extLst>
                    <a:ext uri="{9D8B030D-6E8A-4147-A177-3AD203B41FA5}">
                      <a16:colId xmlns:a16="http://schemas.microsoft.com/office/drawing/2014/main" val="332964143"/>
                    </a:ext>
                  </a:extLst>
                </a:gridCol>
                <a:gridCol w="1189977">
                  <a:extLst>
                    <a:ext uri="{9D8B030D-6E8A-4147-A177-3AD203B41FA5}">
                      <a16:colId xmlns:a16="http://schemas.microsoft.com/office/drawing/2014/main" val="2494705366"/>
                    </a:ext>
                  </a:extLst>
                </a:gridCol>
                <a:gridCol w="555323">
                  <a:extLst>
                    <a:ext uri="{9D8B030D-6E8A-4147-A177-3AD203B41FA5}">
                      <a16:colId xmlns:a16="http://schemas.microsoft.com/office/drawing/2014/main" val="3101178073"/>
                    </a:ext>
                  </a:extLst>
                </a:gridCol>
                <a:gridCol w="1427972">
                  <a:extLst>
                    <a:ext uri="{9D8B030D-6E8A-4147-A177-3AD203B41FA5}">
                      <a16:colId xmlns:a16="http://schemas.microsoft.com/office/drawing/2014/main" val="2741285080"/>
                    </a:ext>
                  </a:extLst>
                </a:gridCol>
                <a:gridCol w="1665968">
                  <a:extLst>
                    <a:ext uri="{9D8B030D-6E8A-4147-A177-3AD203B41FA5}">
                      <a16:colId xmlns:a16="http://schemas.microsoft.com/office/drawing/2014/main" val="2145568592"/>
                    </a:ext>
                  </a:extLst>
                </a:gridCol>
                <a:gridCol w="1515362">
                  <a:extLst>
                    <a:ext uri="{9D8B030D-6E8A-4147-A177-3AD203B41FA5}">
                      <a16:colId xmlns:a16="http://schemas.microsoft.com/office/drawing/2014/main" val="2445676096"/>
                    </a:ext>
                  </a:extLst>
                </a:gridCol>
                <a:gridCol w="1102584">
                  <a:extLst>
                    <a:ext uri="{9D8B030D-6E8A-4147-A177-3AD203B41FA5}">
                      <a16:colId xmlns:a16="http://schemas.microsoft.com/office/drawing/2014/main" val="2580560656"/>
                    </a:ext>
                  </a:extLst>
                </a:gridCol>
              </a:tblGrid>
              <a:tr h="87321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учебников (старый ФПУ)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срок использования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(Приложение №2)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учебника (новый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ФПУ)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использования  (приложение 1)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55557"/>
                  </a:ext>
                </a:extLst>
              </a:tr>
              <a:tr h="103068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литературное чтения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Азбука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(2 частях) Горецкий В.Г., Кирюшкин В.А., Виноградская Л.А. и другие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августа 2023г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язык.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Азбука 1 – 4 класс учебник в 2 частях Горецкий В.Г., Кирюшкина В.А., Виноградская Л.А.,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Бойкина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 апреля 2027г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76926"/>
                  </a:ext>
                </a:extLst>
              </a:tr>
              <a:tr h="32488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0316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526078"/>
              </p:ext>
            </p:extLst>
          </p:nvPr>
        </p:nvGraphicFramePr>
        <p:xfrm>
          <a:off x="26873" y="3435203"/>
          <a:ext cx="8964489" cy="3189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303">
                  <a:extLst>
                    <a:ext uri="{9D8B030D-6E8A-4147-A177-3AD203B41FA5}">
                      <a16:colId xmlns:a16="http://schemas.microsoft.com/office/drawing/2014/main" val="332964143"/>
                    </a:ext>
                  </a:extLst>
                </a:gridCol>
                <a:gridCol w="1189977">
                  <a:extLst>
                    <a:ext uri="{9D8B030D-6E8A-4147-A177-3AD203B41FA5}">
                      <a16:colId xmlns:a16="http://schemas.microsoft.com/office/drawing/2014/main" val="2494705366"/>
                    </a:ext>
                  </a:extLst>
                </a:gridCol>
                <a:gridCol w="555323">
                  <a:extLst>
                    <a:ext uri="{9D8B030D-6E8A-4147-A177-3AD203B41FA5}">
                      <a16:colId xmlns:a16="http://schemas.microsoft.com/office/drawing/2014/main" val="3101178073"/>
                    </a:ext>
                  </a:extLst>
                </a:gridCol>
                <a:gridCol w="1427972">
                  <a:extLst>
                    <a:ext uri="{9D8B030D-6E8A-4147-A177-3AD203B41FA5}">
                      <a16:colId xmlns:a16="http://schemas.microsoft.com/office/drawing/2014/main" val="2741285080"/>
                    </a:ext>
                  </a:extLst>
                </a:gridCol>
                <a:gridCol w="1665968">
                  <a:extLst>
                    <a:ext uri="{9D8B030D-6E8A-4147-A177-3AD203B41FA5}">
                      <a16:colId xmlns:a16="http://schemas.microsoft.com/office/drawing/2014/main" val="2145568592"/>
                    </a:ext>
                  </a:extLst>
                </a:gridCol>
                <a:gridCol w="1515362">
                  <a:extLst>
                    <a:ext uri="{9D8B030D-6E8A-4147-A177-3AD203B41FA5}">
                      <a16:colId xmlns:a16="http://schemas.microsoft.com/office/drawing/2014/main" val="2445676096"/>
                    </a:ext>
                  </a:extLst>
                </a:gridCol>
                <a:gridCol w="1102584">
                  <a:extLst>
                    <a:ext uri="{9D8B030D-6E8A-4147-A177-3AD203B41FA5}">
                      <a16:colId xmlns:a16="http://schemas.microsoft.com/office/drawing/2014/main" val="2580560656"/>
                    </a:ext>
                  </a:extLst>
                </a:gridCol>
              </a:tblGrid>
              <a:tr h="1061296">
                <a:tc gridSpan="7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Какие учебники</a:t>
                      </a:r>
                      <a:r>
                        <a:rPr lang="ru-RU" sz="18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приобретать в первую очередь  для уровня НОО ?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55557"/>
                  </a:ext>
                </a:extLst>
              </a:tr>
              <a:tr h="90262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учебников (старый ФПУ)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срок использования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(Приложение №2)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учебника (новый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ФПУ)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использования  (приложение 1)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76926"/>
                  </a:ext>
                </a:extLst>
              </a:tr>
              <a:tr h="119823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Русский</a:t>
                      </a:r>
                      <a:r>
                        <a:rPr lang="ru-RU" sz="1100" baseline="0" dirty="0" smtClean="0"/>
                        <a:t> язык и литературное чтения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Русский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Азбука</a:t>
                      </a:r>
                      <a:r>
                        <a:rPr lang="ru-RU" sz="1100" baseline="0" dirty="0" smtClean="0"/>
                        <a:t> в (в 2 частях) Горецкий В.Г., Кирюшкин В.А., Виноградская Л.А. и другие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 31 августа 2023г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Русский язык. Азбука 1-4 класс в 2-х частях .Горецкий</a:t>
                      </a:r>
                      <a:r>
                        <a:rPr lang="ru-RU" sz="1100" baseline="0" dirty="0" smtClean="0"/>
                        <a:t> В.Г., Кирюшкина В.А., Виноградская Л.А., </a:t>
                      </a:r>
                      <a:r>
                        <a:rPr lang="ru-RU" sz="1100" baseline="0" dirty="0" err="1" smtClean="0"/>
                        <a:t>Бойкина</a:t>
                      </a:r>
                      <a:r>
                        <a:rPr lang="ru-RU" sz="1100" baseline="0" dirty="0" smtClean="0"/>
                        <a:t> М.В.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 25 апреля 2027 года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0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739" y="-243408"/>
            <a:ext cx="9306271" cy="669674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2" y="-99392"/>
            <a:ext cx="9144002" cy="67237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Основное  общее образование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Старый ФПУ                                                                      Новый ФПУ</a:t>
            </a:r>
          </a:p>
          <a:p>
            <a:pPr algn="just"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649961"/>
              </p:ext>
            </p:extLst>
          </p:nvPr>
        </p:nvGraphicFramePr>
        <p:xfrm>
          <a:off x="-2" y="1268760"/>
          <a:ext cx="9144002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110">
                  <a:extLst>
                    <a:ext uri="{9D8B030D-6E8A-4147-A177-3AD203B41FA5}">
                      <a16:colId xmlns:a16="http://schemas.microsoft.com/office/drawing/2014/main" val="332964143"/>
                    </a:ext>
                  </a:extLst>
                </a:gridCol>
                <a:gridCol w="633201">
                  <a:extLst>
                    <a:ext uri="{9D8B030D-6E8A-4147-A177-3AD203B41FA5}">
                      <a16:colId xmlns:a16="http://schemas.microsoft.com/office/drawing/2014/main" val="2494705366"/>
                    </a:ext>
                  </a:extLst>
                </a:gridCol>
                <a:gridCol w="1396717">
                  <a:extLst>
                    <a:ext uri="{9D8B030D-6E8A-4147-A177-3AD203B41FA5}">
                      <a16:colId xmlns:a16="http://schemas.microsoft.com/office/drawing/2014/main" val="3101178073"/>
                    </a:ext>
                  </a:extLst>
                </a:gridCol>
                <a:gridCol w="1660842">
                  <a:extLst>
                    <a:ext uri="{9D8B030D-6E8A-4147-A177-3AD203B41FA5}">
                      <a16:colId xmlns:a16="http://schemas.microsoft.com/office/drawing/2014/main" val="2741285080"/>
                    </a:ext>
                  </a:extLst>
                </a:gridCol>
                <a:gridCol w="1937649">
                  <a:extLst>
                    <a:ext uri="{9D8B030D-6E8A-4147-A177-3AD203B41FA5}">
                      <a16:colId xmlns:a16="http://schemas.microsoft.com/office/drawing/2014/main" val="2145568592"/>
                    </a:ext>
                  </a:extLst>
                </a:gridCol>
                <a:gridCol w="1762483">
                  <a:extLst>
                    <a:ext uri="{9D8B030D-6E8A-4147-A177-3AD203B41FA5}">
                      <a16:colId xmlns:a16="http://schemas.microsoft.com/office/drawing/2014/main" val="2445676096"/>
                    </a:ext>
                  </a:extLst>
                </a:gridCol>
              </a:tblGrid>
              <a:tr h="118490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учебника (старый ФПУ)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срок использования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(Приложение №2)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учебника (новый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ФПУ)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Срок использования  (приложение 1)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55557"/>
                  </a:ext>
                </a:extLst>
              </a:tr>
              <a:tr h="139858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в 2-х частях.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Ладыженская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Т.А. , Баранов М.Т.,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Тростенцова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Л.А. и другие.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31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августа 2023г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в 2-х частях.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Ладыженская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Т.А. , Баранов М.Т.,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Тростенцова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Л.А. и другие. 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25 апреля 2027г </a:t>
                      </a:r>
                      <a:endParaRPr lang="ru-RU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76926"/>
                  </a:ext>
                </a:extLst>
              </a:tr>
              <a:tr h="44084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0316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450912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Сроки использования учебников для 6-9 классов продолжаются до 31 августа 2024 года и, соответственно , далее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0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412" y="-315416"/>
            <a:ext cx="9306271" cy="669674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2" y="-99392"/>
            <a:ext cx="9144002" cy="67237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Основное общее образование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Какие учебники приобретать в первую очередь для уровня ООО?</a:t>
            </a:r>
          </a:p>
          <a:p>
            <a:pPr algn="just">
              <a:buNone/>
            </a:pPr>
            <a:endParaRPr lang="ru-RU" sz="1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09098"/>
              </p:ext>
            </p:extLst>
          </p:nvPr>
        </p:nvGraphicFramePr>
        <p:xfrm>
          <a:off x="-2" y="1268760"/>
          <a:ext cx="9144002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110">
                  <a:extLst>
                    <a:ext uri="{9D8B030D-6E8A-4147-A177-3AD203B41FA5}">
                      <a16:colId xmlns:a16="http://schemas.microsoft.com/office/drawing/2014/main" val="332964143"/>
                    </a:ext>
                  </a:extLst>
                </a:gridCol>
                <a:gridCol w="633201">
                  <a:extLst>
                    <a:ext uri="{9D8B030D-6E8A-4147-A177-3AD203B41FA5}">
                      <a16:colId xmlns:a16="http://schemas.microsoft.com/office/drawing/2014/main" val="2494705366"/>
                    </a:ext>
                  </a:extLst>
                </a:gridCol>
                <a:gridCol w="1396717">
                  <a:extLst>
                    <a:ext uri="{9D8B030D-6E8A-4147-A177-3AD203B41FA5}">
                      <a16:colId xmlns:a16="http://schemas.microsoft.com/office/drawing/2014/main" val="3101178073"/>
                    </a:ext>
                  </a:extLst>
                </a:gridCol>
                <a:gridCol w="1660842">
                  <a:extLst>
                    <a:ext uri="{9D8B030D-6E8A-4147-A177-3AD203B41FA5}">
                      <a16:colId xmlns:a16="http://schemas.microsoft.com/office/drawing/2014/main" val="2741285080"/>
                    </a:ext>
                  </a:extLst>
                </a:gridCol>
                <a:gridCol w="1937649">
                  <a:extLst>
                    <a:ext uri="{9D8B030D-6E8A-4147-A177-3AD203B41FA5}">
                      <a16:colId xmlns:a16="http://schemas.microsoft.com/office/drawing/2014/main" val="2145568592"/>
                    </a:ext>
                  </a:extLst>
                </a:gridCol>
                <a:gridCol w="1762483">
                  <a:extLst>
                    <a:ext uri="{9D8B030D-6E8A-4147-A177-3AD203B41FA5}">
                      <a16:colId xmlns:a16="http://schemas.microsoft.com/office/drawing/2014/main" val="2445676096"/>
                    </a:ext>
                  </a:extLst>
                </a:gridCol>
              </a:tblGrid>
              <a:tr h="118490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учебника (старый ФПУ)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срок использования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(Приложение №2)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учебника (новый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ФПУ)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Срок использования  (приложение 1)</a:t>
                      </a: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355557"/>
                  </a:ext>
                </a:extLst>
              </a:tr>
              <a:tr h="139858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в 2-х частях.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Ладыженская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Т.А. , Баранов М.Т.,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Тростенцова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Л.А. и другие.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31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августа 2023г 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в 2-х частях.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Ладыженская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Т.А. , Баранов М.Т.,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Тростенцова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Л.А. и другие. </a:t>
                      </a:r>
                      <a:endParaRPr lang="ru-RU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25 апреля 2027г </a:t>
                      </a:r>
                      <a:endParaRPr lang="ru-RU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576926"/>
                  </a:ext>
                </a:extLst>
              </a:tr>
              <a:tr h="44084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0316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4509120"/>
            <a:ext cx="8208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0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3015</TotalTime>
  <Words>2420</Words>
  <Application>Microsoft Office PowerPoint</Application>
  <PresentationFormat>Экран (4:3)</PresentationFormat>
  <Paragraphs>322</Paragraphs>
  <Slides>16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Что будет с учебниками – будут ли единые обязательные учебники под ФООП </vt:lpstr>
      <vt:lpstr> </vt:lpstr>
      <vt:lpstr>Федеральный закон от 24.09.2022г №371- ФЗ</vt:lpstr>
      <vt:lpstr>учебно – методические                                        учебные предметы                                 ФГОС НОО п.36.1 условия реализации ООП  ___________           учебного плана        ______________    ФГОС ООО п.37.3                                                                                                                                                      ФГОС СОО п.27</vt:lpstr>
      <vt:lpstr> Экспертиза имеющихся в библиотечном фонде учебников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Основное общее образование  Какие учебники приобретать в первую очередь для уровня ООО</vt:lpstr>
      <vt:lpstr>Презентация PowerPoint</vt:lpstr>
      <vt:lpstr>Презентация PowerPoint</vt:lpstr>
      <vt:lpstr>Презентация PowerPoint</vt:lpstr>
      <vt:lpstr>Часть, формируемая участниками образовательных отношений</vt:lpstr>
      <vt:lpstr>Часть, формируемая участниками образовательных отношений                                                                                                                                 Серия «Профильная школа»                                                                                                                                                                                                             ПРИМЕР</vt:lpstr>
      <vt:lpstr>Курсы внеурочной деятельности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 «Успех каждого ребенка»</dc:title>
  <dc:creator>ОВ и ДО Торопова ВВ</dc:creator>
  <cp:lastModifiedBy>Пользователь</cp:lastModifiedBy>
  <cp:revision>264</cp:revision>
  <dcterms:modified xsi:type="dcterms:W3CDTF">2023-05-24T00:01:56Z</dcterms:modified>
</cp:coreProperties>
</file>